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85" r:id="rId2"/>
    <p:sldId id="284" r:id="rId3"/>
    <p:sldId id="286" r:id="rId4"/>
    <p:sldId id="288" r:id="rId5"/>
    <p:sldId id="268" r:id="rId6"/>
    <p:sldId id="287" r:id="rId7"/>
    <p:sldId id="278" r:id="rId8"/>
    <p:sldId id="259" r:id="rId9"/>
    <p:sldId id="25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07"/>
  </p:normalViewPr>
  <p:slideViewPr>
    <p:cSldViewPr snapToObjects="1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160" d="100"/>
          <a:sy n="160" d="100"/>
        </p:scale>
        <p:origin x="5584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B6254-3EA0-2E46-8AFC-ABFCA8582D2B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57038-3FA5-1A42-A265-5B26D01F9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4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8196D-5731-1148-90C8-98FEA88F5265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A1ABB-E35C-AB41-91B4-CAD8CE975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18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13920"/>
            <a:ext cx="12192000" cy="6871919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4" y="5733256"/>
            <a:ext cx="1999200" cy="74012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8868" y="1917601"/>
            <a:ext cx="9434264" cy="935335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 sz="5500" b="0" i="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79538" y="3068960"/>
            <a:ext cx="9432925" cy="503287"/>
          </a:xfrm>
        </p:spPr>
        <p:txBody>
          <a:bodyPr>
            <a:noAutofit/>
          </a:bodyPr>
          <a:lstStyle>
            <a:lvl1pPr algn="ctr">
              <a:defRPr sz="25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899756" y="5807744"/>
            <a:ext cx="4392488" cy="503287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9742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ation page">
    <p:bg>
      <p:bgPr>
        <a:blipFill dpi="0" rotWithShape="1">
          <a:blip r:embed="rId2" cstate="screen">
            <a:alphaModFix amt="9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908000" y="1916834"/>
            <a:ext cx="8298176" cy="2880315"/>
          </a:xfrm>
        </p:spPr>
        <p:txBody>
          <a:bodyPr>
            <a:noAutofit/>
          </a:bodyPr>
          <a:lstStyle>
            <a:lvl1pPr marL="0" indent="0">
              <a:buNone/>
              <a:defRPr sz="25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908000" y="1628800"/>
            <a:ext cx="829817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908000" y="5085184"/>
            <a:ext cx="829817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787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Title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000" y="864000"/>
            <a:ext cx="10080000" cy="662148"/>
          </a:xfrm>
        </p:spPr>
        <p:txBody>
          <a:bodyPr anchor="t" anchorCtr="0">
            <a:noAutofit/>
          </a:bodyPr>
          <a:lstStyle>
            <a:lvl1pPr>
              <a:defRPr sz="40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6000" y="2052000"/>
            <a:ext cx="3096000" cy="4320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4546089" y="2052000"/>
            <a:ext cx="3096000" cy="4320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1"/>
          </p:nvPr>
        </p:nvSpPr>
        <p:spPr>
          <a:xfrm>
            <a:off x="8040002" y="2052000"/>
            <a:ext cx="3096000" cy="4320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1056000" y="1440000"/>
            <a:ext cx="10080000" cy="4320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0" i="1">
                <a:solidFill>
                  <a:srgbClr val="00B0B9"/>
                </a:solidFill>
                <a:latin typeface="Georgia" panose="02040502050405020303" pitchFamily="18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34B3AC-CC9C-C74A-82F1-99649905E783}"/>
              </a:ext>
            </a:extLst>
          </p:cNvPr>
          <p:cNvSpPr/>
          <p:nvPr userDrawn="1"/>
        </p:nvSpPr>
        <p:spPr>
          <a:xfrm>
            <a:off x="0" y="6659999"/>
            <a:ext cx="12192000" cy="54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34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800" y="864000"/>
            <a:ext cx="10080000" cy="656760"/>
          </a:xfrm>
        </p:spPr>
        <p:txBody>
          <a:bodyPr/>
          <a:lstStyle>
            <a:lvl1pPr>
              <a:defRPr sz="40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0768" y="1800000"/>
            <a:ext cx="3060000" cy="453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0"/>
          </p:nvPr>
        </p:nvSpPr>
        <p:spPr>
          <a:xfrm>
            <a:off x="4564800" y="1800000"/>
            <a:ext cx="3060000" cy="453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1"/>
          </p:nvPr>
        </p:nvSpPr>
        <p:spPr>
          <a:xfrm>
            <a:off x="8056448" y="1800000"/>
            <a:ext cx="3060000" cy="453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2EDBC7-7278-E64D-8CA9-5F2A67803EE2}"/>
              </a:ext>
            </a:extLst>
          </p:cNvPr>
          <p:cNvSpPr/>
          <p:nvPr userDrawn="1"/>
        </p:nvSpPr>
        <p:spPr>
          <a:xfrm>
            <a:off x="0" y="6659999"/>
            <a:ext cx="12192000" cy="54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11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005513" y="0"/>
            <a:ext cx="6186487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83432" y="864000"/>
            <a:ext cx="4369904" cy="440768"/>
          </a:xfrm>
        </p:spPr>
        <p:txBody>
          <a:bodyPr>
            <a:noAutofit/>
          </a:bodyPr>
          <a:lstStyle>
            <a:lvl1pPr algn="l">
              <a:defRPr sz="2400" b="1" i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982800" y="1620000"/>
            <a:ext cx="4369904" cy="468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1C8AE6-66C9-FB44-AD68-8588FAC75BF9}"/>
              </a:ext>
            </a:extLst>
          </p:cNvPr>
          <p:cNvSpPr/>
          <p:nvPr userDrawn="1"/>
        </p:nvSpPr>
        <p:spPr>
          <a:xfrm>
            <a:off x="1" y="6660000"/>
            <a:ext cx="6005512" cy="54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43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244363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703512" y="3672000"/>
            <a:ext cx="9360000" cy="26061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2880000"/>
            <a:ext cx="9360000" cy="593585"/>
          </a:xfrm>
        </p:spPr>
        <p:txBody>
          <a:bodyPr/>
          <a:lstStyle>
            <a:lvl1pPr algn="ctr">
              <a:defRPr sz="40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BFD13A-F906-A94E-A88A-3E2CA6A77EA8}"/>
              </a:ext>
            </a:extLst>
          </p:cNvPr>
          <p:cNvSpPr/>
          <p:nvPr userDrawn="1"/>
        </p:nvSpPr>
        <p:spPr>
          <a:xfrm>
            <a:off x="0" y="6660000"/>
            <a:ext cx="12192000" cy="54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3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800" y="864000"/>
            <a:ext cx="10080000" cy="620784"/>
          </a:xfrm>
        </p:spPr>
        <p:txBody>
          <a:bodyPr/>
          <a:lstStyle>
            <a:lvl1pPr>
              <a:defRPr sz="40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6414B5-A60E-0D46-A931-211121C3E440}"/>
              </a:ext>
            </a:extLst>
          </p:cNvPr>
          <p:cNvSpPr/>
          <p:nvPr userDrawn="1"/>
        </p:nvSpPr>
        <p:spPr>
          <a:xfrm>
            <a:off x="0" y="6660000"/>
            <a:ext cx="12192000" cy="54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39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ritorial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19936E-6167-B845-9CFB-F3FE10504C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F3104C-CDF8-8A4C-A1A4-399E2F850A8C}"/>
              </a:ext>
            </a:extLst>
          </p:cNvPr>
          <p:cNvSpPr/>
          <p:nvPr userDrawn="1"/>
        </p:nvSpPr>
        <p:spPr bwMode="ltGray">
          <a:xfrm>
            <a:off x="0" y="457571"/>
            <a:ext cx="12192000" cy="282499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29B1559-24AC-BB41-AE87-488A252A5E3A}"/>
              </a:ext>
            </a:extLst>
          </p:cNvPr>
          <p:cNvCxnSpPr/>
          <p:nvPr userDrawn="1"/>
        </p:nvCxnSpPr>
        <p:spPr>
          <a:xfrm>
            <a:off x="734460" y="635635"/>
            <a:ext cx="107230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E8D4E51-3A01-DB49-B628-C40B5541236B}"/>
              </a:ext>
            </a:extLst>
          </p:cNvPr>
          <p:cNvCxnSpPr/>
          <p:nvPr userDrawn="1"/>
        </p:nvCxnSpPr>
        <p:spPr>
          <a:xfrm>
            <a:off x="734460" y="3043555"/>
            <a:ext cx="107230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32F8933-C56E-7C48-95AB-1D72940C6302}"/>
              </a:ext>
            </a:extLst>
          </p:cNvPr>
          <p:cNvSpPr txBox="1">
            <a:spLocks/>
          </p:cNvSpPr>
          <p:nvPr userDrawn="1"/>
        </p:nvSpPr>
        <p:spPr>
          <a:xfrm>
            <a:off x="1335605" y="951876"/>
            <a:ext cx="9520790" cy="207135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200" b="0" i="0" kern="120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2200" b="1" i="0" kern="1200">
                <a:solidFill>
                  <a:srgbClr val="003E51"/>
                </a:solidFill>
                <a:latin typeface="Arial" charset="0"/>
                <a:ea typeface="Arial" charset="0"/>
                <a:cs typeface="Arial" charset="0"/>
              </a:defRPr>
            </a:lvl2pPr>
            <a:lvl3pPr marL="35083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tabLst/>
              <a:defRPr sz="2200" b="0" i="0" kern="1200">
                <a:solidFill>
                  <a:srgbClr val="003E51"/>
                </a:solidFill>
                <a:latin typeface="Arial" charset="0"/>
                <a:ea typeface="Arial" charset="0"/>
                <a:cs typeface="Arial" charset="0"/>
              </a:defRPr>
            </a:lvl3pPr>
            <a:lvl4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2200" b="0" i="1" kern="1200">
                <a:solidFill>
                  <a:srgbClr val="00B0B9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2000" b="0" i="1" kern="1200" baseline="0">
                <a:solidFill>
                  <a:srgbClr val="00B0B9"/>
                </a:solidFill>
                <a:latin typeface="Georgia" charset="0"/>
                <a:ea typeface="Georgia" charset="0"/>
                <a:cs typeface="Georgia" charset="0"/>
              </a:defRPr>
            </a:lvl5pPr>
            <a:lvl6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tabLst/>
              <a:defRPr sz="1800" b="0" kern="1200">
                <a:solidFill>
                  <a:srgbClr val="003E5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083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tabLst/>
              <a:defRPr sz="2200" b="0" i="0" kern="1200">
                <a:solidFill>
                  <a:srgbClr val="003E51"/>
                </a:solidFill>
                <a:latin typeface="Arial" charset="0"/>
                <a:ea typeface="Arial" charset="0"/>
                <a:cs typeface="Arial" charset="0"/>
              </a:defRPr>
            </a:lvl8pPr>
            <a:lvl9pPr marL="2857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/>
                </a:solidFill>
              </a:rPr>
              <a:t>Thompson Rivers University campuses are on the traditional lands of the </a:t>
            </a:r>
            <a:r>
              <a:rPr lang="en-US" dirty="0" err="1">
                <a:solidFill>
                  <a:schemeClr val="tx2"/>
                </a:solidFill>
              </a:rPr>
              <a:t>Tk'emlúps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Secwépemc</a:t>
            </a:r>
            <a:r>
              <a:rPr lang="en-US" dirty="0">
                <a:solidFill>
                  <a:schemeClr val="tx2"/>
                </a:solidFill>
              </a:rPr>
              <a:t> (Kamloops campus) and the </a:t>
            </a:r>
            <a:r>
              <a:rPr lang="en-US" dirty="0" err="1">
                <a:solidFill>
                  <a:schemeClr val="tx2"/>
                </a:solidFill>
              </a:rPr>
              <a:t>T’exelc</a:t>
            </a:r>
            <a:r>
              <a:rPr lang="en-US" dirty="0">
                <a:solidFill>
                  <a:schemeClr val="tx2"/>
                </a:solidFill>
              </a:rPr>
              <a:t> (Williams Lake campus) within </a:t>
            </a:r>
            <a:r>
              <a:rPr lang="en-US" dirty="0" err="1">
                <a:solidFill>
                  <a:schemeClr val="tx2"/>
                </a:solidFill>
              </a:rPr>
              <a:t>Secwépemc'ulucw</a:t>
            </a:r>
            <a:r>
              <a:rPr lang="en-US" dirty="0">
                <a:solidFill>
                  <a:schemeClr val="tx2"/>
                </a:solidFill>
              </a:rPr>
              <a:t>, the traditional and </a:t>
            </a:r>
            <a:r>
              <a:rPr lang="en-US" dirty="0" err="1">
                <a:solidFill>
                  <a:schemeClr val="tx2"/>
                </a:solidFill>
              </a:rPr>
              <a:t>unceded</a:t>
            </a:r>
            <a:r>
              <a:rPr lang="en-US" dirty="0">
                <a:solidFill>
                  <a:schemeClr val="tx2"/>
                </a:solidFill>
              </a:rPr>
              <a:t> territory of the </a:t>
            </a:r>
            <a:r>
              <a:rPr lang="en-US" dirty="0" err="1">
                <a:solidFill>
                  <a:schemeClr val="tx2"/>
                </a:solidFill>
              </a:rPr>
              <a:t>Secwépemc</a:t>
            </a:r>
            <a:r>
              <a:rPr lang="en-US" dirty="0">
                <a:solidFill>
                  <a:schemeClr val="tx2"/>
                </a:solidFill>
              </a:rPr>
              <a:t>. The region TRU serves also extends into the territories of the </a:t>
            </a:r>
            <a:r>
              <a:rPr lang="en-US" dirty="0" err="1">
                <a:solidFill>
                  <a:schemeClr val="tx2"/>
                </a:solidFill>
              </a:rPr>
              <a:t>St’át’imc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Nlaka’pamux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Tŝilhqot'in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Nuxalk</a:t>
            </a:r>
            <a:r>
              <a:rPr lang="en-US" dirty="0">
                <a:solidFill>
                  <a:schemeClr val="tx2"/>
                </a:solidFill>
              </a:rPr>
              <a:t>, and </a:t>
            </a:r>
            <a:r>
              <a:rPr lang="en-US" dirty="0" err="1">
                <a:solidFill>
                  <a:schemeClr val="tx2"/>
                </a:solidFill>
              </a:rPr>
              <a:t>Dakelh</a:t>
            </a:r>
            <a:r>
              <a:rPr lang="en-US" dirty="0">
                <a:solidFill>
                  <a:schemeClr val="tx2"/>
                </a:solidFill>
              </a:rPr>
              <a:t>, and Métis communities within these territories.</a:t>
            </a:r>
          </a:p>
        </p:txBody>
      </p:sp>
    </p:spTree>
    <p:extLst>
      <p:ext uri="{BB962C8B-B14F-4D97-AF65-F5344CB8AC3E}">
        <p14:creationId xmlns:p14="http://schemas.microsoft.com/office/powerpoint/2010/main" val="74818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Out Box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9652D3D-F1F0-644E-BBEA-8E81AA1B0590}"/>
              </a:ext>
            </a:extLst>
          </p:cNvPr>
          <p:cNvSpPr txBox="1">
            <a:spLocks/>
          </p:cNvSpPr>
          <p:nvPr userDrawn="1"/>
        </p:nvSpPr>
        <p:spPr>
          <a:xfrm>
            <a:off x="1070405" y="719984"/>
            <a:ext cx="10080000" cy="65679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0" kern="1200">
                <a:solidFill>
                  <a:schemeClr val="tx2"/>
                </a:solidFill>
                <a:latin typeface="Arial Narrow" panose="020B0604020202020204" pitchFamily="34" charset="0"/>
                <a:ea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Call Out Box Options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8BDD5F-B4E4-2F44-A938-A4F9181E2714}"/>
              </a:ext>
            </a:extLst>
          </p:cNvPr>
          <p:cNvSpPr/>
          <p:nvPr userDrawn="1"/>
        </p:nvSpPr>
        <p:spPr>
          <a:xfrm>
            <a:off x="4455421" y="1484784"/>
            <a:ext cx="3060000" cy="2088231"/>
          </a:xfrm>
          <a:prstGeom prst="rect">
            <a:avLst/>
          </a:prstGeom>
          <a:gradFill>
            <a:gsLst>
              <a:gs pos="52000">
                <a:schemeClr val="tx2">
                  <a:lumMod val="90000"/>
                  <a:lumOff val="10000"/>
                  <a:alpha val="89000"/>
                </a:schemeClr>
              </a:gs>
              <a:gs pos="0">
                <a:schemeClr val="tx2"/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28600" tIns="228600" rIns="228600" bIns="228600" rtlCol="0" anchor="ctr">
            <a:noAutofit/>
          </a:bodyPr>
          <a:lstStyle/>
          <a:p>
            <a:pPr algn="ctr">
              <a:lnSpc>
                <a:spcPts val="2650"/>
              </a:lnSpc>
            </a:pPr>
            <a:endParaRPr lang="en-US" sz="1900" b="1" dirty="0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ts val="2650"/>
              </a:lnSpc>
            </a:pPr>
            <a:r>
              <a:rPr lang="en-US" sz="19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Gradient 2</a:t>
            </a:r>
          </a:p>
          <a:p>
            <a:pPr algn="ctr">
              <a:lnSpc>
                <a:spcPts val="2650"/>
              </a:lnSpc>
            </a:pPr>
            <a:endParaRPr lang="en-US" sz="19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6CD87B-6EB2-3A4D-B2D8-54A3B5E81D83}"/>
              </a:ext>
            </a:extLst>
          </p:cNvPr>
          <p:cNvSpPr/>
          <p:nvPr userDrawn="1"/>
        </p:nvSpPr>
        <p:spPr>
          <a:xfrm>
            <a:off x="7695781" y="1484784"/>
            <a:ext cx="3060000" cy="2088231"/>
          </a:xfrm>
          <a:prstGeom prst="rect">
            <a:avLst/>
          </a:prstGeom>
          <a:gradFill>
            <a:gsLst>
              <a:gs pos="52000">
                <a:schemeClr val="accent1">
                  <a:lumMod val="40000"/>
                  <a:lumOff val="60000"/>
                </a:schemeClr>
              </a:gs>
              <a:gs pos="0">
                <a:schemeClr val="accent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28600" tIns="228600" rIns="228600" bIns="228600" rtlCol="0" anchor="ctr">
            <a:noAutofit/>
          </a:bodyPr>
          <a:lstStyle/>
          <a:p>
            <a:pPr algn="ctr">
              <a:lnSpc>
                <a:spcPts val="2650"/>
              </a:lnSpc>
            </a:pPr>
            <a:r>
              <a:rPr lang="en-US" sz="1900" b="1" dirty="0">
                <a:solidFill>
                  <a:schemeClr val="tx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Gradient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11D2A0-93F8-8F41-9B12-4A1EAB59C686}"/>
              </a:ext>
            </a:extLst>
          </p:cNvPr>
          <p:cNvSpPr/>
          <p:nvPr userDrawn="1"/>
        </p:nvSpPr>
        <p:spPr>
          <a:xfrm>
            <a:off x="1215061" y="1484785"/>
            <a:ext cx="3060000" cy="2088231"/>
          </a:xfrm>
          <a:prstGeom prst="rect">
            <a:avLst/>
          </a:prstGeom>
          <a:gradFill flip="none" rotWithShape="1">
            <a:gsLst>
              <a:gs pos="27000">
                <a:schemeClr val="bg2">
                  <a:lumMod val="94000"/>
                  <a:lumOff val="6000"/>
                </a:schemeClr>
              </a:gs>
              <a:gs pos="75000">
                <a:schemeClr val="bg2">
                  <a:lumMod val="94000"/>
                  <a:lumOff val="6000"/>
                </a:schemeClr>
              </a:gs>
              <a:gs pos="50000">
                <a:schemeClr val="bg2"/>
              </a:gs>
              <a:gs pos="0">
                <a:schemeClr val="bg2">
                  <a:lumMod val="82000"/>
                  <a:lumOff val="18000"/>
                </a:schemeClr>
              </a:gs>
              <a:gs pos="100000">
                <a:schemeClr val="bg2">
                  <a:lumMod val="79000"/>
                  <a:lumOff val="21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28600" tIns="228600" rIns="228600" bIns="228600" rtlCol="0" anchor="ctr">
            <a:noAutofit/>
          </a:bodyPr>
          <a:lstStyle/>
          <a:p>
            <a:pPr algn="ctr">
              <a:lnSpc>
                <a:spcPts val="2650"/>
              </a:lnSpc>
            </a:pPr>
            <a:r>
              <a:rPr lang="en-US" sz="19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Gradient 1</a:t>
            </a:r>
          </a:p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copy &amp; paste to use the </a:t>
            </a:r>
            <a:b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call out boxes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6862EC-8AF0-C845-BD10-B9104217205A}"/>
              </a:ext>
            </a:extLst>
          </p:cNvPr>
          <p:cNvSpPr/>
          <p:nvPr userDrawn="1"/>
        </p:nvSpPr>
        <p:spPr>
          <a:xfrm>
            <a:off x="7695781" y="3861048"/>
            <a:ext cx="3060000" cy="208823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50800" dir="30000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28600" tIns="228600" rIns="228600" bIns="228600" rtlCol="0" anchor="ctr">
            <a:noAutofit/>
          </a:bodyPr>
          <a:lstStyle/>
          <a:p>
            <a:pPr algn="ctr">
              <a:lnSpc>
                <a:spcPts val="2650"/>
              </a:lnSpc>
            </a:pPr>
            <a:r>
              <a:rPr lang="en-US" sz="1900" b="1" dirty="0">
                <a:solidFill>
                  <a:schemeClr val="tx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Solid Fill with Shadow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EB0D93-D91A-374B-A3CC-170A70DE757A}"/>
              </a:ext>
            </a:extLst>
          </p:cNvPr>
          <p:cNvSpPr/>
          <p:nvPr userDrawn="1"/>
        </p:nvSpPr>
        <p:spPr>
          <a:xfrm>
            <a:off x="4439816" y="3861048"/>
            <a:ext cx="3060000" cy="2088231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50800" dir="30000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28600" tIns="228600" rIns="228600" bIns="228600" rtlCol="0" anchor="ctr">
            <a:noAutofit/>
          </a:bodyPr>
          <a:lstStyle/>
          <a:p>
            <a:pPr algn="ctr">
              <a:lnSpc>
                <a:spcPts val="2650"/>
              </a:lnSpc>
            </a:pPr>
            <a:r>
              <a:rPr lang="en-US" sz="19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Solid Fill with Shadow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46483B-ED6B-7444-84A6-FAD02BE55F78}"/>
              </a:ext>
            </a:extLst>
          </p:cNvPr>
          <p:cNvSpPr/>
          <p:nvPr userDrawn="1"/>
        </p:nvSpPr>
        <p:spPr>
          <a:xfrm>
            <a:off x="1215061" y="3861048"/>
            <a:ext cx="3060000" cy="208823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50800" dir="30000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28600" tIns="228600" rIns="228600" bIns="228600" rtlCol="0" anchor="ctr">
            <a:noAutofit/>
          </a:bodyPr>
          <a:lstStyle/>
          <a:p>
            <a:pPr algn="ctr">
              <a:lnSpc>
                <a:spcPts val="2650"/>
              </a:lnSpc>
            </a:pPr>
            <a:r>
              <a:rPr lang="en-US" sz="19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Solid Fill with Shadow</a:t>
            </a:r>
          </a:p>
        </p:txBody>
      </p:sp>
    </p:spTree>
    <p:extLst>
      <p:ext uri="{BB962C8B-B14F-4D97-AF65-F5344CB8AC3E}">
        <p14:creationId xmlns:p14="http://schemas.microsoft.com/office/powerpoint/2010/main" val="15809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DFAE8-0F2B-0C4D-9616-33E27326B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4581128"/>
            <a:ext cx="10514384" cy="648072"/>
          </a:xfrm>
        </p:spPr>
        <p:txBody>
          <a:bodyPr/>
          <a:lstStyle>
            <a:lvl1pPr algn="ctr">
              <a:defRPr sz="3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BDE84D5-6B6E-C447-B7AF-BAAA37850C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032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872194-D5EB-304B-A7DB-6827330E4B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91644" y="5229200"/>
            <a:ext cx="6408712" cy="533924"/>
          </a:xfrm>
        </p:spPr>
        <p:txBody>
          <a:bodyPr anchor="ctr" anchorCtr="0"/>
          <a:lstStyle>
            <a:lvl1pPr algn="ctr"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65DE31-12CA-8944-8FD1-B9050109F3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0416" y="5517232"/>
            <a:ext cx="2233054" cy="11600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7F812CF-C39F-4445-BD3E-C77AF64BBC2A}"/>
              </a:ext>
            </a:extLst>
          </p:cNvPr>
          <p:cNvSpPr/>
          <p:nvPr userDrawn="1"/>
        </p:nvSpPr>
        <p:spPr>
          <a:xfrm>
            <a:off x="0" y="6659999"/>
            <a:ext cx="12192000" cy="54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437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C">
    <p:bg>
      <p:bgPr>
        <a:blipFill dpi="0" rotWithShape="1">
          <a:blip r:embed="rId2" cstate="screen">
            <a:alphaModFix amt="87000"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969"/>
                    </a14:imgEffect>
                    <a14:imgEffect>
                      <a14:saturation sat="33000"/>
                    </a14:imgEffect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B69757-7C2E-CD49-AB3D-96FF835F4659}"/>
              </a:ext>
            </a:extLst>
          </p:cNvPr>
          <p:cNvSpPr/>
          <p:nvPr userDrawn="1"/>
        </p:nvSpPr>
        <p:spPr>
          <a:xfrm>
            <a:off x="0" y="0"/>
            <a:ext cx="12192000" cy="686901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15480" y="2348880"/>
            <a:ext cx="4500000" cy="2664296"/>
          </a:xfrm>
        </p:spPr>
        <p:txBody>
          <a:bodyPr/>
          <a:lstStyle>
            <a:lvl1pPr algn="r">
              <a:defRPr sz="5000" b="0" i="0">
                <a:solidFill>
                  <a:schemeClr val="bg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Edit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312024" y="2349500"/>
            <a:ext cx="4500000" cy="266382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658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800" y="864000"/>
            <a:ext cx="10080000" cy="668543"/>
          </a:xfrm>
        </p:spPr>
        <p:txBody>
          <a:bodyPr anchor="t" anchorCtr="0">
            <a:noAutofit/>
          </a:bodyPr>
          <a:lstStyle>
            <a:lvl1pPr>
              <a:defRPr sz="40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4800" y="1800000"/>
            <a:ext cx="10080000" cy="38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078F61-0848-1A43-B7C2-33F0BDC1238F}"/>
              </a:ext>
            </a:extLst>
          </p:cNvPr>
          <p:cNvSpPr/>
          <p:nvPr userDrawn="1"/>
        </p:nvSpPr>
        <p:spPr>
          <a:xfrm>
            <a:off x="5593298" y="3244334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18.5 cm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D33472-3670-2045-BE6C-98FB2883FEAC}"/>
              </a:ext>
            </a:extLst>
          </p:cNvPr>
          <p:cNvSpPr/>
          <p:nvPr userDrawn="1"/>
        </p:nvSpPr>
        <p:spPr>
          <a:xfrm>
            <a:off x="5593298" y="3244334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18.5 cm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C15468-BC5D-E048-B88C-CC49C84532A0}"/>
              </a:ext>
            </a:extLst>
          </p:cNvPr>
          <p:cNvSpPr/>
          <p:nvPr userDrawn="1"/>
        </p:nvSpPr>
        <p:spPr>
          <a:xfrm>
            <a:off x="0" y="6659999"/>
            <a:ext cx="12192000" cy="54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08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000" y="864000"/>
            <a:ext cx="10080000" cy="684000"/>
          </a:xfrm>
        </p:spPr>
        <p:txBody>
          <a:bodyPr anchor="t" anchorCtr="0">
            <a:noAutofit/>
          </a:bodyPr>
          <a:lstStyle>
            <a:lvl1pPr>
              <a:defRPr sz="40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6000" y="1800000"/>
            <a:ext cx="4824000" cy="4320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2002" y="1800000"/>
            <a:ext cx="4824000" cy="4320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06D36C-56A3-4942-BB1D-C15697A2EAAA}"/>
              </a:ext>
            </a:extLst>
          </p:cNvPr>
          <p:cNvSpPr/>
          <p:nvPr userDrawn="1"/>
        </p:nvSpPr>
        <p:spPr>
          <a:xfrm>
            <a:off x="0" y="6659999"/>
            <a:ext cx="12192000" cy="54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18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py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000" y="864000"/>
            <a:ext cx="10080000" cy="656751"/>
          </a:xfrm>
        </p:spPr>
        <p:txBody>
          <a:bodyPr/>
          <a:lstStyle>
            <a:lvl1pPr>
              <a:defRPr sz="40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1056000" y="1800000"/>
            <a:ext cx="4824000" cy="4176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8E05641-90C1-8A46-9063-6F7FCA77C7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11560" y="1800000"/>
            <a:ext cx="4824000" cy="417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7CF8B5-7BA4-E844-A0B6-5DDA98463405}"/>
              </a:ext>
            </a:extLst>
          </p:cNvPr>
          <p:cNvSpPr/>
          <p:nvPr userDrawn="1"/>
        </p:nvSpPr>
        <p:spPr>
          <a:xfrm>
            <a:off x="0" y="6659999"/>
            <a:ext cx="12192000" cy="54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05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/ Transition Slide">
    <p:bg>
      <p:bgPr>
        <a:blipFill dpi="0" rotWithShape="1">
          <a:blip r:embed="rId2" cstate="screen">
            <a:alphaModFix amt="9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908000" y="3810117"/>
            <a:ext cx="8298176" cy="494254"/>
          </a:xfrm>
        </p:spPr>
        <p:txBody>
          <a:bodyPr>
            <a:noAutofit/>
          </a:bodyPr>
          <a:lstStyle>
            <a:lvl1pPr marL="0" indent="0">
              <a:buNone/>
              <a:defRPr sz="2500" b="0" i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908000" y="2397512"/>
            <a:ext cx="829817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908000" y="4579434"/>
            <a:ext cx="829817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000" y="2734286"/>
            <a:ext cx="8298176" cy="800768"/>
          </a:xfrm>
        </p:spPr>
        <p:txBody>
          <a:bodyPr/>
          <a:lstStyle>
            <a:lvl1pPr>
              <a:defRPr sz="45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wo thirds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4007BBE-AB6C-9946-9BA2-BC2BBDB8A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800" y="864000"/>
            <a:ext cx="10081760" cy="692776"/>
          </a:xfrm>
        </p:spPr>
        <p:txBody>
          <a:bodyPr/>
          <a:lstStyle>
            <a:lvl1pPr>
              <a:defRPr sz="40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020125F-7014-124C-92D0-624371F21BA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4800" y="1800000"/>
            <a:ext cx="6840000" cy="4536001"/>
          </a:xfr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2FA614E-E3ED-E64B-A721-C7F3299AB7DB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8078148" y="2916001"/>
            <a:ext cx="3060000" cy="342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70ADF5DF-8AEB-5F40-BAA7-F8675CF065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76560" y="1800000"/>
            <a:ext cx="3060000" cy="997967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2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F4E7F0-BEE4-DB44-A5D3-3207A76A950B}"/>
              </a:ext>
            </a:extLst>
          </p:cNvPr>
          <p:cNvSpPr/>
          <p:nvPr userDrawn="1"/>
        </p:nvSpPr>
        <p:spPr>
          <a:xfrm>
            <a:off x="0" y="6659999"/>
            <a:ext cx="12192000" cy="54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56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wo thirds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54800" y="864000"/>
            <a:ext cx="10080000" cy="692776"/>
          </a:xfrm>
        </p:spPr>
        <p:txBody>
          <a:bodyPr/>
          <a:lstStyle>
            <a:lvl1pPr>
              <a:defRPr sz="40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E8F396F-8A70-A348-B563-AA6EB0235E0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295800" y="1800000"/>
            <a:ext cx="6839000" cy="4536001"/>
          </a:xfrm>
        </p:spPr>
        <p:txBody>
          <a:bodyPr/>
          <a:lstStyle>
            <a:lvl1pPr>
              <a:defRPr sz="2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4A347BE-1B1D-904E-AE42-A480D5B6326D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1064752" y="2916001"/>
            <a:ext cx="3060000" cy="342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A249C506-9790-8F40-B983-E4F92673DF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64752" y="1800000"/>
            <a:ext cx="3060000" cy="997967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2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BA385E-C3B4-6340-872E-01DF8F506739}"/>
              </a:ext>
            </a:extLst>
          </p:cNvPr>
          <p:cNvSpPr/>
          <p:nvPr userDrawn="1"/>
        </p:nvSpPr>
        <p:spPr>
          <a:xfrm>
            <a:off x="0" y="6659999"/>
            <a:ext cx="12192000" cy="54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34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40001"/>
            <a:ext cx="10515600" cy="80076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427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7" r:id="rId2"/>
    <p:sldLayoutId id="2147483666" r:id="rId3"/>
    <p:sldLayoutId id="2147483686" r:id="rId4"/>
    <p:sldLayoutId id="2147483653" r:id="rId5"/>
    <p:sldLayoutId id="2147483664" r:id="rId6"/>
    <p:sldLayoutId id="2147483660" r:id="rId7"/>
    <p:sldLayoutId id="2147483662" r:id="rId8"/>
    <p:sldLayoutId id="2147483661" r:id="rId9"/>
    <p:sldLayoutId id="2147483669" r:id="rId10"/>
    <p:sldLayoutId id="2147483652" r:id="rId11"/>
    <p:sldLayoutId id="2147483663" r:id="rId12"/>
    <p:sldLayoutId id="2147483650" r:id="rId13"/>
    <p:sldLayoutId id="2147483655" r:id="rId14"/>
    <p:sldLayoutId id="2147483665" r:id="rId15"/>
    <p:sldLayoutId id="2147483705" r:id="rId16"/>
    <p:sldLayoutId id="214748370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0" i="0" kern="1200">
          <a:solidFill>
            <a:schemeClr val="tx2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Tx/>
        <a:buNone/>
        <a:defRPr sz="2200" b="0" i="0" kern="1200">
          <a:solidFill>
            <a:schemeClr val="tx2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1pPr>
      <a:lvl2pPr marL="7938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tabLst/>
        <a:defRPr sz="2200" b="1" i="0" kern="1200">
          <a:solidFill>
            <a:schemeClr val="tx2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2pPr>
      <a:lvl3pPr marL="350838" indent="-342900" algn="l" defTabSz="914400" rtl="0" eaLnBrk="1" latinLnBrk="0" hangingPunct="1">
        <a:lnSpc>
          <a:spcPct val="110000"/>
        </a:lnSpc>
        <a:spcBef>
          <a:spcPts val="500"/>
        </a:spcBef>
        <a:buFont typeface="Wingdings" charset="2"/>
        <a:buChar char="§"/>
        <a:tabLst/>
        <a:defRPr sz="2200" b="0" i="0" kern="1200">
          <a:solidFill>
            <a:schemeClr val="tx2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3pPr>
      <a:lvl4pPr marL="7938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tabLst/>
        <a:defRPr sz="2000" b="0" i="1" kern="1200">
          <a:solidFill>
            <a:srgbClr val="00B0B9"/>
          </a:solidFill>
          <a:latin typeface="Georgia" panose="02040502050405020303" pitchFamily="18" charset="0"/>
          <a:ea typeface="Roboto" panose="02000000000000000000" pitchFamily="2" charset="0"/>
          <a:cs typeface="Arial" panose="020B0604020202020204" pitchFamily="34" charset="0"/>
        </a:defRPr>
      </a:lvl4pPr>
      <a:lvl5pPr marL="7938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tabLst/>
        <a:defRPr sz="1800" b="0" i="0" kern="1200">
          <a:solidFill>
            <a:srgbClr val="00B0B9"/>
          </a:solidFill>
          <a:latin typeface="Georgia" panose="02040502050405020303" pitchFamily="18" charset="0"/>
          <a:ea typeface="Roboto Slab" pitchFamily="2" charset="0"/>
          <a:cs typeface="Arial" panose="020B0604020202020204" pitchFamily="34" charset="0"/>
        </a:defRPr>
      </a:lvl5pPr>
      <a:lvl6pPr marL="7938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tabLst/>
        <a:defRPr sz="16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6pPr>
      <a:lvl7pPr marL="7938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tabLst/>
        <a:defRPr sz="1800" b="1" i="0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7pPr>
      <a:lvl8pPr marL="293688" indent="-285750" algn="l" defTabSz="914400" rtl="0" eaLnBrk="1" latinLnBrk="0" hangingPunct="1">
        <a:lnSpc>
          <a:spcPct val="90000"/>
        </a:lnSpc>
        <a:spcBef>
          <a:spcPts val="500"/>
        </a:spcBef>
        <a:buSzPct val="96000"/>
        <a:buFont typeface="Wingdings" charset="2"/>
        <a:buChar char="§"/>
        <a:tabLst/>
        <a:defRPr sz="22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8pPr>
      <a:lvl9pPr marL="350838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tabLst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lww.trubox.ca/" TargetMode="Externa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nsingular@tru.ca" TargetMode="External"/><Relationship Id="rId2" Type="http://schemas.openxmlformats.org/officeDocument/2006/relationships/hyperlink" Target="mailto:mstranach@tru.ca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g"/><Relationship Id="rId4" Type="http://schemas.openxmlformats.org/officeDocument/2006/relationships/hyperlink" Target="mailto:mbartlett@tru.c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EACDE0-C816-814F-A0D3-D336886917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2000" y="3438923"/>
            <a:ext cx="6408712" cy="533924"/>
          </a:xfrm>
        </p:spPr>
        <p:txBody>
          <a:bodyPr/>
          <a:lstStyle/>
          <a:p>
            <a:r>
              <a:rPr lang="en-US" dirty="0"/>
              <a:t>Matthew, Nicole, Marie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200"/>
            <a:ext cx="12192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898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6691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A2FCD09-D456-8944-AC15-C3D08907A9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2057" y="1813648"/>
            <a:ext cx="9360000" cy="405375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Introductions: If you would like, please put your name and institution into the chat window</a:t>
            </a:r>
          </a:p>
          <a:p>
            <a:endParaRPr lang="en-US" sz="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Also in your chat window is a PDF handout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Link to the site: </a:t>
            </a:r>
            <a:r>
              <a:rPr lang="en-US" sz="1800" dirty="0">
                <a:hlinkClick r:id="rId2"/>
              </a:rPr>
              <a:t>https://lww.trubox.ca/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So that you know … there is a dinosaur hiding in the website.  If you find it, share your success in the chat window.</a:t>
            </a:r>
          </a:p>
          <a:p>
            <a:pPr>
              <a:spcBef>
                <a:spcPts val="0"/>
              </a:spcBef>
            </a:pPr>
            <a:endParaRPr lang="en-US" dirty="0">
              <a:solidFill>
                <a:schemeClr val="bg2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bg2"/>
                </a:solidFill>
              </a:rPr>
              <a:t>Where did Learning without Walls start?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Summer of 2020 </a:t>
            </a:r>
            <a:r>
              <a:rPr lang="en-US" sz="1800" dirty="0"/>
              <a:t>(authentic, engaging &amp; personal student experience)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Gaining momentum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Creative chaos </a:t>
            </a:r>
            <a:r>
              <a:rPr lang="en-US" sz="1800" dirty="0"/>
              <a:t>(information, organizing, re-organizing, more information – Faculty of Student Development – organizing again)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D30C1B-5584-FA4F-AC3D-A21F2750A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339" y="1158151"/>
            <a:ext cx="9360000" cy="593585"/>
          </a:xfrm>
        </p:spPr>
        <p:txBody>
          <a:bodyPr/>
          <a:lstStyle/>
          <a:p>
            <a:r>
              <a:rPr lang="en-US" dirty="0"/>
              <a:t>Where it started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32" y="0"/>
            <a:ext cx="11887200" cy="92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80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477537"/>
            <a:ext cx="10080000" cy="684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Graphic design and technical functionality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202422" y="2686575"/>
            <a:ext cx="9459600" cy="257122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Imagery, iconography and interaction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Making Moodle less Moodle-</a:t>
            </a:r>
            <a:r>
              <a:rPr lang="en-US" dirty="0" err="1"/>
              <a:t>yyy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Mobile friendly WordPress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12192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34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A2FCD09-D456-8944-AC15-C3D08907A9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28488" y="2590800"/>
            <a:ext cx="9360000" cy="341298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Many voices </a:t>
            </a:r>
            <a:r>
              <a:rPr lang="en-US" sz="1800" dirty="0"/>
              <a:t>- Faculty of Student Development (FSD), Thompson Rivers University Student Union (TRUSU), Open Learning (OL), Marketing and Communication)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Collaborative efforts </a:t>
            </a:r>
            <a:r>
              <a:rPr lang="en-US" sz="1800" dirty="0"/>
              <a:t>(getting the word out)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It’s about students </a:t>
            </a:r>
            <a:r>
              <a:rPr lang="en-US" sz="1800" dirty="0"/>
              <a:t>(feedback tool, sharing the future, students as partners)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Usage </a:t>
            </a:r>
            <a:r>
              <a:rPr lang="en-US" sz="1800" dirty="0"/>
              <a:t>(Moodle and WordPress – why and how)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D30C1B-5584-FA4F-AC3D-A21F2750A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488" y="1371600"/>
            <a:ext cx="9360000" cy="593585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How it continued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32" y="0"/>
            <a:ext cx="11887200" cy="92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558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A2FCD09-D456-8944-AC15-C3D08907A9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16000" y="3419214"/>
            <a:ext cx="9360000" cy="18288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Here is the Moodle space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And the WordPress space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D30C1B-5584-FA4F-AC3D-A21F2750A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238" y="1965185"/>
            <a:ext cx="9360000" cy="593585"/>
          </a:xfrm>
        </p:spPr>
        <p:txBody>
          <a:bodyPr/>
          <a:lstStyle/>
          <a:p>
            <a:r>
              <a:rPr lang="en-US" dirty="0"/>
              <a:t>Let’s go for a tour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32" y="0"/>
            <a:ext cx="11887200" cy="92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976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0334F-4D54-2048-8F13-9982A79FC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4581128"/>
            <a:ext cx="10514384" cy="1362472"/>
          </a:xfrm>
        </p:spPr>
        <p:txBody>
          <a:bodyPr/>
          <a:lstStyle/>
          <a:p>
            <a:r>
              <a:rPr lang="en-US" dirty="0"/>
              <a:t>The survey</a:t>
            </a:r>
            <a:br>
              <a:rPr lang="en-US" dirty="0"/>
            </a:br>
            <a:r>
              <a:rPr lang="en-US" sz="1800" dirty="0"/>
              <a:t>We would appreciate if you gave us feedback by filling in our survey: </a:t>
            </a:r>
            <a:br>
              <a:rPr lang="en-US" sz="1800" dirty="0"/>
            </a:br>
            <a:r>
              <a:rPr lang="en-US" sz="1800" dirty="0"/>
              <a:t>https://lww.trubox.ca/feedback-survey/</a:t>
            </a:r>
            <a:br>
              <a:rPr lang="en-US" sz="1800" dirty="0"/>
            </a:br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2405999-A568-EA44-A7BD-F84A25A4070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29" b="20409"/>
          <a:stretch/>
        </p:blipFill>
        <p:spPr>
          <a:xfrm>
            <a:off x="0" y="761999"/>
            <a:ext cx="12192000" cy="3581401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969ECDE-F692-4914-87D9-1E156DC06FEA}"/>
              </a:ext>
            </a:extLst>
          </p:cNvPr>
          <p:cNvSpPr txBox="1">
            <a:spLocks/>
          </p:cNvSpPr>
          <p:nvPr/>
        </p:nvSpPr>
        <p:spPr>
          <a:xfrm>
            <a:off x="839416" y="5191512"/>
            <a:ext cx="10514384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0" kern="1200">
                <a:solidFill>
                  <a:schemeClr val="tx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algn="l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17282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477537"/>
            <a:ext cx="10080000" cy="684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Discussion – 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219200" y="2667000"/>
            <a:ext cx="9459600" cy="12954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Questions, please!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12192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911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424224"/>
            <a:ext cx="10080000" cy="656751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056000" y="2667000"/>
            <a:ext cx="9459600" cy="3309000"/>
          </a:xfrm>
        </p:spPr>
        <p:txBody>
          <a:bodyPr>
            <a:normAutofit/>
          </a:bodyPr>
          <a:lstStyle/>
          <a:p>
            <a:r>
              <a:rPr lang="en-US" dirty="0"/>
              <a:t>Send us your thoughts and ideas:</a:t>
            </a:r>
          </a:p>
          <a:p>
            <a:endParaRPr lang="en-US" dirty="0"/>
          </a:p>
          <a:p>
            <a:r>
              <a:rPr lang="en-US" dirty="0"/>
              <a:t>Matthew: 	</a:t>
            </a:r>
            <a:r>
              <a:rPr lang="en-US" dirty="0">
                <a:hlinkClick r:id="rId2"/>
              </a:rPr>
              <a:t>mstranach@tru.ca</a:t>
            </a:r>
            <a:endParaRPr lang="en-US" dirty="0"/>
          </a:p>
          <a:p>
            <a:r>
              <a:rPr lang="en-US" dirty="0"/>
              <a:t>Nicole: 	</a:t>
            </a:r>
            <a:r>
              <a:rPr lang="en-US" dirty="0">
                <a:hlinkClick r:id="rId3"/>
              </a:rPr>
              <a:t>nsingular@tru.ca</a:t>
            </a:r>
            <a:endParaRPr lang="en-US" dirty="0"/>
          </a:p>
          <a:p>
            <a:r>
              <a:rPr lang="en-US" dirty="0"/>
              <a:t>Marie: 		</a:t>
            </a:r>
            <a:r>
              <a:rPr lang="en-US" dirty="0">
                <a:hlinkClick r:id="rId4"/>
              </a:rPr>
              <a:t>mbartlett@tru.ca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12192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6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RU 2019">
      <a:dk1>
        <a:srgbClr val="000000"/>
      </a:dk1>
      <a:lt1>
        <a:srgbClr val="FFFFFF"/>
      </a:lt1>
      <a:dk2>
        <a:srgbClr val="003E51"/>
      </a:dk2>
      <a:lt2>
        <a:srgbClr val="00B0B9"/>
      </a:lt2>
      <a:accent1>
        <a:srgbClr val="9AB7C1"/>
      </a:accent1>
      <a:accent2>
        <a:srgbClr val="BAD1BA"/>
      </a:accent2>
      <a:accent3>
        <a:srgbClr val="FFCD00"/>
      </a:accent3>
      <a:accent4>
        <a:srgbClr val="FFF5DE"/>
      </a:accent4>
      <a:accent5>
        <a:srgbClr val="F88F23"/>
      </a:accent5>
      <a:accent6>
        <a:srgbClr val="AF9377"/>
      </a:accent6>
      <a:hlink>
        <a:srgbClr val="007B81"/>
      </a:hlink>
      <a:folHlink>
        <a:srgbClr val="9EE1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_20149_Template_PPT" id="{BBD2E993-0767-E548-85BF-85F43333A73A}" vid="{DCB0B592-C40F-5348-A4D8-DD60B62041C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powerpoint-template-lww</Template>
  <TotalTime>190</TotalTime>
  <Words>279</Words>
  <Application>Microsoft Office PowerPoint</Application>
  <PresentationFormat>Widescreen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Georgia</vt:lpstr>
      <vt:lpstr>Roboto</vt:lpstr>
      <vt:lpstr>Roboto Slab</vt:lpstr>
      <vt:lpstr>Wingdings</vt:lpstr>
      <vt:lpstr>Office Theme</vt:lpstr>
      <vt:lpstr>PowerPoint Presentation</vt:lpstr>
      <vt:lpstr>PowerPoint Presentation</vt:lpstr>
      <vt:lpstr>Where it started</vt:lpstr>
      <vt:lpstr>Graphic design and technical functionality</vt:lpstr>
      <vt:lpstr>How it continued</vt:lpstr>
      <vt:lpstr>Let’s go for a tour</vt:lpstr>
      <vt:lpstr>The survey We would appreciate if you gave us feedback by filling in our survey:  https://lww.trubox.ca/feedback-survey/ </vt:lpstr>
      <vt:lpstr>Discussion – Evolution</vt:lpstr>
      <vt:lpstr>Thank you</vt:lpstr>
    </vt:vector>
  </TitlesOfParts>
  <Company>Thompson Rivers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I use this template?</dc:title>
  <dc:creator>nsingular</dc:creator>
  <cp:lastModifiedBy>Marie Bartlett</cp:lastModifiedBy>
  <cp:revision>22</cp:revision>
  <dcterms:created xsi:type="dcterms:W3CDTF">2020-10-15T23:14:32Z</dcterms:created>
  <dcterms:modified xsi:type="dcterms:W3CDTF">2020-11-02T20:03:57Z</dcterms:modified>
</cp:coreProperties>
</file>